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77" r:id="rId3"/>
    <p:sldId id="275" r:id="rId4"/>
    <p:sldId id="260" r:id="rId5"/>
    <p:sldId id="273" r:id="rId6"/>
    <p:sldId id="271" r:id="rId7"/>
    <p:sldId id="269" r:id="rId8"/>
    <p:sldId id="276" r:id="rId9"/>
    <p:sldId id="270" r:id="rId10"/>
    <p:sldId id="278" r:id="rId11"/>
    <p:sldId id="279" r:id="rId12"/>
    <p:sldId id="280" r:id="rId13"/>
    <p:sldId id="281" r:id="rId14"/>
    <p:sldId id="261" r:id="rId15"/>
    <p:sldId id="264" r:id="rId16"/>
    <p:sldId id="266" r:id="rId17"/>
    <p:sldId id="267" r:id="rId18"/>
    <p:sldId id="268" r:id="rId19"/>
    <p:sldId id="262" r:id="rId20"/>
    <p:sldId id="263" r:id="rId21"/>
    <p:sldId id="272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7D2CD-6668-4F2E-B9E6-0739715C9AA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CBF64-F071-464C-B509-22EB36C5CF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CBF64-F071-464C-B509-22EB36C5CFC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B50AD-FCB5-44AB-ACE2-A5EBF34C8257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4284663" y="5589588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sr-Cyrl-RS" sz="2400" b="1" dirty="0" smtClean="0">
                <a:solidFill>
                  <a:schemeClr val="tx1"/>
                </a:solidFill>
              </a:rPr>
              <a:t>проф</a:t>
            </a:r>
            <a:r>
              <a:rPr lang="sr-Cyrl-CS" sz="2400" b="1" dirty="0" smtClean="0">
                <a:solidFill>
                  <a:schemeClr val="tx1"/>
                </a:solidFill>
              </a:rPr>
              <a:t>. </a:t>
            </a:r>
            <a:r>
              <a:rPr lang="sr-Cyrl-CS" sz="2400" b="1" dirty="0" smtClean="0">
                <a:solidFill>
                  <a:schemeClr val="tx1"/>
                </a:solidFill>
              </a:rPr>
              <a:t>др </a:t>
            </a:r>
            <a:r>
              <a:rPr lang="sr-Cyrl-CS" sz="2400" b="1" dirty="0" smtClean="0">
                <a:solidFill>
                  <a:schemeClr val="tx1"/>
                </a:solidFill>
              </a:rPr>
              <a:t>Гвозден Росић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268538" y="1196975"/>
            <a:ext cx="4510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 b="1">
                <a:latin typeface="Calibri" pitchFamily="34" charset="0"/>
              </a:rPr>
              <a:t>Интегрисане академске студије фармације</a:t>
            </a:r>
            <a:endParaRPr lang="en-US" b="1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68538" y="1773238"/>
            <a:ext cx="46799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+mn-cs"/>
              </a:rPr>
              <a:t>МОДУЛ 1: </a:t>
            </a:r>
          </a:p>
          <a:p>
            <a:pPr algn="ctr" eaLnBrk="0" hangingPunct="0">
              <a:defRPr/>
            </a:pPr>
            <a:r>
              <a:rPr lang="sr-Cyrl-CS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ОСНОВИ СПОРТСКЕ ФАРМАЦИЈЕ 1</a:t>
            </a:r>
            <a:endParaRPr lang="sr-Cyrl-CS" sz="2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850" y="2924175"/>
            <a:ext cx="8281988" cy="17235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RS" sz="2200" b="1" dirty="0" smtClean="0">
                <a:solidFill>
                  <a:srgbClr val="000000"/>
                </a:solidFill>
                <a:latin typeface="+mn-lt"/>
                <a:cs typeface="+mn-cs"/>
              </a:rPr>
              <a:t>2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.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наставна јединица 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(друга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недеља):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000000"/>
                </a:solidFill>
                <a:latin typeface="+mn-lt"/>
                <a:cs typeface="+mn-cs"/>
              </a:rPr>
              <a:t>     </a:t>
            </a:r>
            <a:r>
              <a:rPr lang="ru-RU" sz="4000" b="1" dirty="0" smtClean="0">
                <a:solidFill>
                  <a:srgbClr val="000000"/>
                </a:solidFill>
                <a:latin typeface="+mn-lt"/>
                <a:cs typeface="+mn-cs"/>
              </a:rPr>
              <a:t>Здравствени ефекти савременог спорта</a:t>
            </a:r>
            <a:r>
              <a:rPr lang="ru-RU" sz="4400" b="1" dirty="0">
                <a:solidFill>
                  <a:srgbClr val="000000"/>
                </a:solidFill>
                <a:latin typeface="+mn-lt"/>
                <a:cs typeface="+mn-cs"/>
              </a:rPr>
              <a:t>	</a:t>
            </a:r>
          </a:p>
        </p:txBody>
      </p:sp>
      <p:pic>
        <p:nvPicPr>
          <p:cNvPr id="205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на кардио-респираторни систем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2071678"/>
          <a:ext cx="82296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106"/>
                <a:gridCol w="504349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БРЗИ ЕФЕКТИ</a:t>
                      </a:r>
                      <a:r>
                        <a:rPr lang="sr-Cyrl-RS" baseline="0" dirty="0" smtClean="0"/>
                        <a:t> ФИЗИЧКЕ АКТИВНОСТИ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Кардиоваскуларни систем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Повећање ударног волумена</a:t>
                      </a:r>
                    </a:p>
                    <a:p>
                      <a:r>
                        <a:rPr lang="sr-Cyrl-RS" dirty="0" smtClean="0"/>
                        <a:t>Повећање</a:t>
                      </a:r>
                      <a:r>
                        <a:rPr lang="sr-Cyrl-RS" baseline="0" dirty="0" smtClean="0"/>
                        <a:t> фреквенце</a:t>
                      </a:r>
                    </a:p>
                    <a:p>
                      <a:r>
                        <a:rPr lang="sr-Cyrl-RS" baseline="0" dirty="0" smtClean="0"/>
                        <a:t>Повећање минутног волумена</a:t>
                      </a:r>
                    </a:p>
                    <a:p>
                      <a:r>
                        <a:rPr lang="sr-Cyrl-RS" baseline="0" dirty="0" smtClean="0"/>
                        <a:t>Повећање артеријског крвног притиска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Респираторни систем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Повећање </a:t>
                      </a:r>
                      <a:r>
                        <a:rPr lang="sr-Cyrl-RS" baseline="0" dirty="0" smtClean="0"/>
                        <a:t>фреквенце дисања</a:t>
                      </a:r>
                    </a:p>
                    <a:p>
                      <a:r>
                        <a:rPr lang="sr-Cyrl-RS" dirty="0" smtClean="0"/>
                        <a:t>Повећање респираторног волумена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Кардио-респираторни систем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Повећање преузимања кисеоника</a:t>
                      </a:r>
                    </a:p>
                    <a:p>
                      <a:r>
                        <a:rPr lang="sr-Cyrl-RS" dirty="0" smtClean="0"/>
                        <a:t>Повећање елиминације угљен-диоксида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"/>
          <a:ext cx="9144000" cy="6572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370"/>
                <a:gridCol w="4610421"/>
                <a:gridCol w="2305209"/>
              </a:tblGrid>
              <a:tr h="429522">
                <a:tc gridSpan="3"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ДУГОРОЧНИ ЕФЕКТИ</a:t>
                      </a:r>
                      <a:r>
                        <a:rPr lang="sr-Cyrl-RS" baseline="0" dirty="0" smtClean="0"/>
                        <a:t> ФИЗИЧКЕ АКТИВНОСТИ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413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промена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врста</a:t>
                      </a:r>
                      <a:r>
                        <a:rPr lang="sr-Cyrl-RS" baseline="0" dirty="0" smtClean="0"/>
                        <a:t> физичке активности</a:t>
                      </a:r>
                      <a:endParaRPr lang="en-US" dirty="0"/>
                    </a:p>
                  </a:txBody>
                  <a:tcPr/>
                </a:tc>
              </a:tr>
              <a:tr h="2647737">
                <a:tc>
                  <a:txBody>
                    <a:bodyPr/>
                    <a:lstStyle/>
                    <a:p>
                      <a:r>
                        <a:rPr lang="sr-Cyrl-RS" dirty="0" smtClean="0"/>
                        <a:t>Кардиоваскуларни систем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Хипертрофија срца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 smtClean="0"/>
                        <a:t>Повећање ударног волумена</a:t>
                      </a:r>
                    </a:p>
                    <a:p>
                      <a:r>
                        <a:rPr lang="sr-Cyrl-RS" baseline="0" dirty="0" smtClean="0"/>
                        <a:t>Смањење фреквенце у мировању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aseline="0" dirty="0" smtClean="0"/>
                        <a:t>Повећање максималног минутног волумена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aseline="0" dirty="0" smtClean="0"/>
                        <a:t>Повећање димензија и снаге срца</a:t>
                      </a:r>
                    </a:p>
                    <a:p>
                      <a:r>
                        <a:rPr lang="sr-Cyrl-RS" baseline="0" dirty="0" smtClean="0"/>
                        <a:t>Смањење артеријског крвног притиска у мировању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аеробна</a:t>
                      </a:r>
                      <a:endParaRPr lang="en-US" dirty="0"/>
                    </a:p>
                  </a:txBody>
                  <a:tcPr/>
                </a:tc>
              </a:tr>
              <a:tr h="1376824">
                <a:tc>
                  <a:txBody>
                    <a:bodyPr/>
                    <a:lstStyle/>
                    <a:p>
                      <a:r>
                        <a:rPr lang="sr-Cyrl-RS" dirty="0" smtClean="0"/>
                        <a:t>Респираторни систем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Повећање плућних волумена и капацитета</a:t>
                      </a:r>
                    </a:p>
                    <a:p>
                      <a:r>
                        <a:rPr lang="sr-Cyrl-RS" dirty="0" smtClean="0"/>
                        <a:t>Повећање броја функционалних алвеола</a:t>
                      </a:r>
                    </a:p>
                    <a:p>
                      <a:r>
                        <a:rPr lang="sr-Cyrl-RS" dirty="0" smtClean="0"/>
                        <a:t>Повећање снаге респираторних мишића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 smtClean="0"/>
                        <a:t>аеробна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376824">
                <a:tc>
                  <a:txBody>
                    <a:bodyPr/>
                    <a:lstStyle/>
                    <a:p>
                      <a:r>
                        <a:rPr lang="sr-Cyrl-RS" dirty="0" smtClean="0"/>
                        <a:t>Остало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Повећање капиларизације у плућима и мишићима</a:t>
                      </a:r>
                    </a:p>
                    <a:p>
                      <a:r>
                        <a:rPr lang="sr-Cyrl-RS" dirty="0" smtClean="0"/>
                        <a:t>Повећање броја еритроцита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 smtClean="0"/>
                        <a:t>аеробна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D:\Users\Gvozden Rosic\Desktop\slide_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умерене физичке активности на величину коронарног протока</a:t>
            </a:r>
            <a:endParaRPr lang="en-US" sz="2800" dirty="0"/>
          </a:p>
        </p:txBody>
      </p:sp>
      <p:pic>
        <p:nvPicPr>
          <p:cNvPr id="30722" name="Picture 2" descr="D:\Users\Gvozden Rosic\Desktop\12.png"/>
          <p:cNvPicPr>
            <a:picLocks noChangeAspect="1" noChangeArrowheads="1"/>
          </p:cNvPicPr>
          <p:nvPr/>
        </p:nvPicPr>
        <p:blipFill>
          <a:blip r:embed="rId2"/>
          <a:srcRect t="47569" b="2221"/>
          <a:stretch>
            <a:fillRect/>
          </a:stretch>
        </p:blipFill>
        <p:spPr bwMode="auto">
          <a:xfrm>
            <a:off x="0" y="2000240"/>
            <a:ext cx="9158348" cy="3229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1" name="Picture 3" descr="D:\Users\Gvozden Rosic\Desktop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515"/>
            <a:ext cx="9144000" cy="6869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sr-Cyrl-RS" sz="2800" dirty="0" smtClean="0"/>
              <a:t>Облици испољавања корисних ефеката умерене физичке активности на ЦНС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786842" cy="4525963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sr-Cyrl-RS" sz="2000" b="1" dirty="0" smtClean="0"/>
              <a:t>1.</a:t>
            </a:r>
            <a:r>
              <a:rPr lang="sr-Cyrl-RS" sz="2000" dirty="0" smtClean="0"/>
              <a:t> </a:t>
            </a:r>
            <a:r>
              <a:rPr lang="sr-Cyrl-RS" sz="2000" b="1" dirty="0" smtClean="0"/>
              <a:t>Побољшање памћења и пластичности</a:t>
            </a:r>
          </a:p>
          <a:p>
            <a:pPr marL="514350" indent="-514350"/>
            <a:r>
              <a:rPr lang="sr-Cyrl-RS" sz="2000" dirty="0" smtClean="0"/>
              <a:t>унапређење елемената који представљају молекулску основу памћења</a:t>
            </a:r>
          </a:p>
          <a:p>
            <a:pPr marL="514350" indent="-514350">
              <a:buNone/>
            </a:pPr>
            <a:endParaRPr lang="sr-Cyrl-RS" sz="2000" dirty="0" smtClean="0"/>
          </a:p>
          <a:p>
            <a:pPr marL="514350" indent="-514350">
              <a:buNone/>
            </a:pPr>
            <a:r>
              <a:rPr lang="sr-Cyrl-RS" sz="2000" b="1" dirty="0" smtClean="0"/>
              <a:t>2. Неуропротективни ефекти</a:t>
            </a:r>
          </a:p>
          <a:p>
            <a:pPr marL="514350" indent="-514350"/>
            <a:r>
              <a:rPr lang="sr-Cyrl-RS" sz="2000" dirty="0" smtClean="0"/>
              <a:t>смањење ризика за настанак Алцхајмерове, Хантингтонове и Паркинсонове болести</a:t>
            </a:r>
          </a:p>
          <a:p>
            <a:pPr marL="514350" indent="-514350"/>
            <a:r>
              <a:rPr lang="sr-Cyrl-RS" sz="2000" dirty="0" smtClean="0"/>
              <a:t>смањење ризика за настанак можданог удара</a:t>
            </a:r>
            <a:endParaRPr lang="sr-Cyrl-RS" sz="2000" dirty="0" smtClean="0"/>
          </a:p>
          <a:p>
            <a:pPr marL="514350" indent="-514350"/>
            <a:r>
              <a:rPr lang="sr-Cyrl-RS" sz="2000" dirty="0" smtClean="0"/>
              <a:t>побољшање клиничке слике код Алцхајмерове болести</a:t>
            </a:r>
          </a:p>
          <a:p>
            <a:pPr marL="514350" indent="-514350"/>
            <a:r>
              <a:rPr lang="sr-Cyrl-RS" sz="2000" dirty="0" smtClean="0"/>
              <a:t>побољшање клиничке слике након можданог удара</a:t>
            </a:r>
          </a:p>
          <a:p>
            <a:pPr marL="514350" indent="-514350">
              <a:buNone/>
            </a:pPr>
            <a:endParaRPr lang="sr-Cyrl-RS" sz="2000" dirty="0" smtClean="0"/>
          </a:p>
          <a:p>
            <a:pPr marL="514350" indent="-514350">
              <a:buNone/>
            </a:pPr>
            <a:r>
              <a:rPr lang="sr-Cyrl-RS" sz="2000" b="1" dirty="0" smtClean="0"/>
              <a:t>3. Позитиван превентивни и терапијски ефекат код поремећаја расположења</a:t>
            </a:r>
          </a:p>
          <a:p>
            <a:pPr marL="514350" indent="-514350"/>
            <a:r>
              <a:rPr lang="sr-Cyrl-RS" sz="2000" dirty="0" smtClean="0"/>
              <a:t>антидепресантни</a:t>
            </a:r>
          </a:p>
          <a:p>
            <a:pPr marL="514350" indent="-514350"/>
            <a:r>
              <a:rPr lang="sr-Cyrl-RS" sz="2000" dirty="0" smtClean="0"/>
              <a:t>анксиолитички </a:t>
            </a:r>
          </a:p>
          <a:p>
            <a:pPr marL="514350" indent="-514350">
              <a:buAutoNum type="arabicPeriod"/>
            </a:pPr>
            <a:endParaRPr lang="sr-Cyrl-R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3" descr="D:\Users\Gvozden Rosic\Desktop\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7639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D:\Users\Gvozden Rosic\Desktop\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68885"/>
            <a:ext cx="7429553" cy="6593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685664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71472" y="4857760"/>
            <a:ext cx="77153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err="1"/>
              <a:t>Утицај</a:t>
            </a:r>
            <a:r>
              <a:rPr lang="en-US" sz="1400" b="1" dirty="0"/>
              <a:t> </a:t>
            </a:r>
            <a:r>
              <a:rPr lang="en-US" sz="1400" b="1" dirty="0" err="1"/>
              <a:t>физичке</a:t>
            </a:r>
            <a:r>
              <a:rPr lang="en-US" sz="1400" b="1" dirty="0"/>
              <a:t> </a:t>
            </a:r>
            <a:r>
              <a:rPr lang="en-US" sz="1400" b="1" dirty="0" err="1"/>
              <a:t>активности</a:t>
            </a:r>
            <a:r>
              <a:rPr lang="en-US" sz="1400" b="1" dirty="0"/>
              <a:t> и </a:t>
            </a:r>
            <a:r>
              <a:rPr lang="en-US" sz="1400" b="1" dirty="0" err="1"/>
              <a:t>хроничне</a:t>
            </a:r>
            <a:r>
              <a:rPr lang="en-US" sz="1400" b="1" dirty="0"/>
              <a:t> </a:t>
            </a:r>
            <a:r>
              <a:rPr lang="en-US" sz="1400" b="1" dirty="0" err="1"/>
              <a:t>примене</a:t>
            </a:r>
            <a:r>
              <a:rPr lang="en-US" sz="1400" b="1" dirty="0"/>
              <a:t> </a:t>
            </a:r>
            <a:r>
              <a:rPr lang="en-US" sz="1400" b="1" dirty="0" err="1"/>
              <a:t>супрафизиолошких</a:t>
            </a:r>
            <a:r>
              <a:rPr lang="en-US" sz="1400" b="1" dirty="0"/>
              <a:t> </a:t>
            </a:r>
            <a:r>
              <a:rPr lang="en-US" sz="1400" b="1" dirty="0" err="1"/>
              <a:t>доза</a:t>
            </a:r>
            <a:r>
              <a:rPr lang="en-US" sz="1400" b="1" dirty="0"/>
              <a:t> </a:t>
            </a:r>
            <a:r>
              <a:rPr lang="en-US" sz="1400" b="1" dirty="0" err="1"/>
              <a:t>андрогених</a:t>
            </a:r>
            <a:r>
              <a:rPr lang="en-US" sz="1400" b="1" dirty="0"/>
              <a:t> </a:t>
            </a:r>
            <a:r>
              <a:rPr lang="en-US" sz="1400" b="1" dirty="0" err="1"/>
              <a:t>анаболичких</a:t>
            </a:r>
            <a:r>
              <a:rPr lang="en-US" sz="1400" b="1" dirty="0"/>
              <a:t> </a:t>
            </a:r>
            <a:r>
              <a:rPr lang="en-US" sz="1400" b="1" dirty="0" err="1"/>
              <a:t>стероида</a:t>
            </a:r>
            <a:r>
              <a:rPr lang="en-US" sz="1400" b="1" dirty="0"/>
              <a:t> (</a:t>
            </a:r>
            <a:r>
              <a:rPr lang="en-US" sz="1400" b="1" dirty="0" err="1"/>
              <a:t>нандролон-деканоат</a:t>
            </a:r>
            <a:r>
              <a:rPr lang="en-US" sz="1400" b="1" dirty="0"/>
              <a:t>, </a:t>
            </a:r>
            <a:r>
              <a:rPr lang="en-US" sz="1400" b="1" dirty="0" err="1"/>
              <a:t>тестостерон-енантат</a:t>
            </a:r>
            <a:r>
              <a:rPr lang="en-US" sz="1400" b="1" dirty="0"/>
              <a:t>) </a:t>
            </a:r>
            <a:r>
              <a:rPr lang="en-US" sz="1400" b="1" dirty="0" err="1"/>
              <a:t>на</a:t>
            </a:r>
            <a:r>
              <a:rPr lang="en-US" sz="1400" dirty="0"/>
              <a:t> </a:t>
            </a:r>
            <a:r>
              <a:rPr lang="en-US" sz="1400" b="1" dirty="0"/>
              <a:t>% </a:t>
            </a:r>
            <a:r>
              <a:rPr lang="en-US" sz="1400" b="1" dirty="0" err="1"/>
              <a:t>скраћења</a:t>
            </a:r>
            <a:r>
              <a:rPr lang="en-US" sz="1400" b="1" dirty="0"/>
              <a:t> </a:t>
            </a:r>
            <a:r>
              <a:rPr lang="en-US" sz="1400" b="1" dirty="0" err="1"/>
              <a:t>времена</a:t>
            </a:r>
            <a:r>
              <a:rPr lang="en-US" sz="1400" b="1" dirty="0"/>
              <a:t> у </a:t>
            </a:r>
            <a:r>
              <a:rPr lang="en-US" sz="1400" b="1" dirty="0" err="1"/>
              <a:t>Барнсовом</a:t>
            </a:r>
            <a:r>
              <a:rPr lang="en-US" sz="1400" b="1" dirty="0"/>
              <a:t> </a:t>
            </a:r>
            <a:r>
              <a:rPr lang="en-US" sz="1400" b="1" dirty="0" err="1"/>
              <a:t>тесту</a:t>
            </a:r>
            <a:r>
              <a:rPr lang="en-US" sz="1400" b="1" dirty="0"/>
              <a:t> </a:t>
            </a:r>
            <a:r>
              <a:rPr lang="en-GB" sz="1400" dirty="0"/>
              <a:t>К</a:t>
            </a:r>
            <a:r>
              <a:rPr lang="en-US" sz="1400" dirty="0"/>
              <a:t> –</a:t>
            </a:r>
            <a:r>
              <a:rPr lang="en-GB" sz="1400" dirty="0"/>
              <a:t> </a:t>
            </a:r>
            <a:r>
              <a:rPr lang="en-GB" sz="1400" dirty="0" err="1"/>
              <a:t>контрола</a:t>
            </a:r>
            <a:r>
              <a:rPr lang="en-GB" sz="1400" dirty="0"/>
              <a:t> </a:t>
            </a:r>
            <a:r>
              <a:rPr lang="en-US" sz="1400" dirty="0"/>
              <a:t>(n=16), В – </a:t>
            </a:r>
            <a:r>
              <a:rPr lang="en-US" sz="1400" dirty="0" err="1"/>
              <a:t>вежбање</a:t>
            </a:r>
            <a:r>
              <a:rPr lang="en-US" sz="1400" dirty="0"/>
              <a:t> (n=16), Н – </a:t>
            </a:r>
            <a:r>
              <a:rPr lang="en-US" sz="1400" dirty="0" err="1"/>
              <a:t>нандролон-деканоат</a:t>
            </a:r>
            <a:r>
              <a:rPr lang="en-US" sz="1400" dirty="0"/>
              <a:t> (n=8), В+Н – </a:t>
            </a:r>
            <a:r>
              <a:rPr lang="en-US" sz="1400" dirty="0" err="1"/>
              <a:t>вежбање</a:t>
            </a:r>
            <a:r>
              <a:rPr lang="en-US" sz="1400" dirty="0"/>
              <a:t> и </a:t>
            </a:r>
            <a:r>
              <a:rPr lang="en-US" sz="1400" dirty="0" err="1"/>
              <a:t>нандролон-деканоат</a:t>
            </a:r>
            <a:r>
              <a:rPr lang="en-US" sz="1400" dirty="0"/>
              <a:t> (n=8), Т – </a:t>
            </a:r>
            <a:r>
              <a:rPr lang="en-US" sz="1400" dirty="0" err="1"/>
              <a:t>тестостерон-енантат</a:t>
            </a:r>
            <a:r>
              <a:rPr lang="en-US" sz="1400" dirty="0"/>
              <a:t> (n=8), В+Т – </a:t>
            </a:r>
            <a:r>
              <a:rPr lang="en-US" sz="1400" dirty="0" err="1"/>
              <a:t>вежбање</a:t>
            </a:r>
            <a:r>
              <a:rPr lang="en-US" sz="1400" dirty="0"/>
              <a:t> и </a:t>
            </a:r>
            <a:r>
              <a:rPr lang="en-US" sz="1400" dirty="0" err="1"/>
              <a:t>тестостерон-енантат</a:t>
            </a:r>
            <a:r>
              <a:rPr lang="en-US" sz="1400" dirty="0"/>
              <a:t> (n=8). </a:t>
            </a:r>
            <a:r>
              <a:rPr lang="en-US" sz="1400" dirty="0" err="1"/>
              <a:t>Вредности</a:t>
            </a:r>
            <a:r>
              <a:rPr lang="en-US" sz="1400" dirty="0"/>
              <a:t> </a:t>
            </a:r>
            <a:r>
              <a:rPr lang="en-US" sz="1400" dirty="0" err="1"/>
              <a:t>су</a:t>
            </a:r>
            <a:r>
              <a:rPr lang="en-US" sz="1400" dirty="0"/>
              <a:t> </a:t>
            </a:r>
            <a:r>
              <a:rPr lang="en-US" sz="1400" dirty="0" err="1"/>
              <a:t>представљене</a:t>
            </a:r>
            <a:r>
              <a:rPr lang="en-US" sz="1400" dirty="0"/>
              <a:t> </a:t>
            </a:r>
            <a:r>
              <a:rPr lang="en-US" sz="1400" dirty="0" err="1"/>
              <a:t>као</a:t>
            </a:r>
            <a:r>
              <a:rPr lang="en-US" sz="1400" dirty="0"/>
              <a:t> X̄</a:t>
            </a:r>
            <a:r>
              <a:rPr lang="en-GB" sz="1400" dirty="0"/>
              <a:t>±SEM, </a:t>
            </a:r>
            <a:r>
              <a:rPr lang="en-US" sz="1400" dirty="0"/>
              <a:t>* p&lt;0.05, ** p&lt;0.01.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39784"/>
          </a:xfrm>
        </p:spPr>
        <p:txBody>
          <a:bodyPr>
            <a:noAutofit/>
          </a:bodyPr>
          <a:lstStyle/>
          <a:p>
            <a:r>
              <a:rPr lang="sr-Cyrl-RS" sz="2800" dirty="0" smtClean="0"/>
              <a:t>Механизми неуропротективног дејства физичке активности </a:t>
            </a:r>
            <a:endParaRPr lang="en-US" sz="2800" dirty="0"/>
          </a:p>
        </p:txBody>
      </p:sp>
      <p:pic>
        <p:nvPicPr>
          <p:cNvPr id="18434" name="Picture 2" descr="D:\Users\Gvozden Rosic\Desktop\1.png"/>
          <p:cNvPicPr>
            <a:picLocks noChangeAspect="1" noChangeArrowheads="1"/>
          </p:cNvPicPr>
          <p:nvPr/>
        </p:nvPicPr>
        <p:blipFill>
          <a:blip r:embed="rId2"/>
          <a:srcRect t="1813" b="2101"/>
          <a:stretch>
            <a:fillRect/>
          </a:stretch>
        </p:blipFill>
        <p:spPr bwMode="auto">
          <a:xfrm>
            <a:off x="-642974" y="1714488"/>
            <a:ext cx="9144000" cy="5143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358082" y="21431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Neurogenesis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578645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Angiogenesis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Физичка активност</a:t>
            </a:r>
            <a:r>
              <a:rPr lang="en-US" sz="2800" dirty="0" smtClean="0"/>
              <a:t> </a:t>
            </a:r>
            <a:r>
              <a:rPr lang="sr-Cyrl-RS" sz="2800" dirty="0" smtClean="0"/>
              <a:t>и здравље</a:t>
            </a:r>
            <a:endParaRPr lang="en-US" sz="2800" dirty="0"/>
          </a:p>
        </p:txBody>
      </p:sp>
      <p:pic>
        <p:nvPicPr>
          <p:cNvPr id="32770" name="Picture 2" descr="D:\Users\Gvozden Rosic\Desktop\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2071678"/>
            <a:ext cx="4643470" cy="30956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2066" y="277391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интензитет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342900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трајање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41433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старост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20716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врста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4640057"/>
            <a:ext cx="177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з</a:t>
            </a:r>
            <a:r>
              <a:rPr lang="sr-Cyrl-RS" dirty="0" smtClean="0"/>
              <a:t>дравствено стање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00826" y="2285992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500826" y="3000372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500826" y="3643314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00826" y="4357694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00826" y="4929198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86380" y="150017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?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215338" y="221455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?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215338" y="328612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?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215338" y="457200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 smtClean="0"/>
              <a:t>?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на поједине факторе ризика у ЦНС-у</a:t>
            </a:r>
            <a:endParaRPr lang="en-US" sz="2800" dirty="0"/>
          </a:p>
        </p:txBody>
      </p:sp>
      <p:pic>
        <p:nvPicPr>
          <p:cNvPr id="19458" name="Picture 2" descr="D:\Users\Gvozden Rosic\Desktop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286676" cy="478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D:\Users\Gvozden Rosic\Desktop\slide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sr-Cyrl-RS" sz="5400" dirty="0" smtClean="0"/>
          </a:p>
          <a:p>
            <a:pPr algn="ctr">
              <a:buNone/>
            </a:pPr>
            <a:r>
              <a:rPr lang="sr-Cyrl-RS" sz="5400" dirty="0" smtClean="0"/>
              <a:t>Али...</a:t>
            </a:r>
            <a:endParaRPr lang="en-US" sz="5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Нежељени ефекти прекомерне физичке активности у КВС-у</a:t>
            </a:r>
            <a:endParaRPr lang="en-US" sz="2800" dirty="0"/>
          </a:p>
        </p:txBody>
      </p:sp>
      <p:pic>
        <p:nvPicPr>
          <p:cNvPr id="31746" name="Picture 2" descr="D:\Users\Gvozden Rosic\Desktop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3884102" cy="2873238"/>
          </a:xfrm>
          <a:prstGeom prst="rect">
            <a:avLst/>
          </a:prstGeom>
          <a:noFill/>
        </p:spPr>
      </p:pic>
      <p:pic>
        <p:nvPicPr>
          <p:cNvPr id="31747" name="Picture 3" descr="D:\Users\Gvozden Rosic\Desktop\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14422"/>
            <a:ext cx="3638702" cy="2428892"/>
          </a:xfrm>
          <a:prstGeom prst="rect">
            <a:avLst/>
          </a:prstGeom>
          <a:noFill/>
        </p:spPr>
      </p:pic>
      <p:pic>
        <p:nvPicPr>
          <p:cNvPr id="31748" name="Picture 4" descr="D:\Users\Gvozden Rosic\Desktop\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929066"/>
            <a:ext cx="4474835" cy="2571744"/>
          </a:xfrm>
          <a:prstGeom prst="rect">
            <a:avLst/>
          </a:prstGeom>
          <a:noFill/>
        </p:spPr>
      </p:pic>
      <p:pic>
        <p:nvPicPr>
          <p:cNvPr id="31749" name="Picture 5" descr="D:\Users\Gvozden Rosic\Desktop\nad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500570"/>
            <a:ext cx="2667315" cy="1500198"/>
          </a:xfrm>
          <a:prstGeom prst="rect">
            <a:avLst/>
          </a:prstGeom>
          <a:noFill/>
        </p:spPr>
      </p:pic>
      <p:pic>
        <p:nvPicPr>
          <p:cNvPr id="31750" name="Picture 6" descr="D:\Users\Gvozden Rosic\Desktop\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8" y="3929066"/>
            <a:ext cx="1928794" cy="2831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</a:t>
            </a:r>
            <a:r>
              <a:rPr lang="sr-Latn-RS" sz="2800" dirty="0" smtClean="0"/>
              <a:t> </a:t>
            </a:r>
            <a:r>
              <a:rPr lang="sr-Cyrl-RS" sz="2800" dirty="0" smtClean="0"/>
              <a:t>умерене</a:t>
            </a:r>
            <a:r>
              <a:rPr lang="sr-Latn-RS" sz="2800" dirty="0" smtClean="0"/>
              <a:t> </a:t>
            </a:r>
            <a:r>
              <a:rPr lang="sr-Cyrl-RS" sz="2800" dirty="0" smtClean="0"/>
              <a:t>физичке</a:t>
            </a:r>
            <a:r>
              <a:rPr lang="sr-Latn-RS" sz="2800" dirty="0" smtClean="0"/>
              <a:t> </a:t>
            </a:r>
            <a:r>
              <a:rPr lang="sr-Cyrl-RS" sz="2800" dirty="0" smtClean="0"/>
              <a:t>активности</a:t>
            </a:r>
            <a:r>
              <a:rPr lang="sr-Latn-RS" sz="2800" dirty="0" smtClean="0"/>
              <a:t> </a:t>
            </a:r>
            <a:r>
              <a:rPr lang="sr-Cyrl-RS" sz="2800" dirty="0" smtClean="0"/>
              <a:t>на антропометријске параметре и метаболички статус</a:t>
            </a:r>
            <a:r>
              <a:rPr lang="sr-Latn-R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43050"/>
            <a:ext cx="9001156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оптимизација телесне масе (повећање, смањење, одржавање)</a:t>
            </a:r>
          </a:p>
          <a:p>
            <a:r>
              <a:rPr lang="sr-Cyrl-RS" sz="2400" dirty="0" smtClean="0"/>
              <a:t>оптимизација телесног састава</a:t>
            </a:r>
            <a:r>
              <a:rPr lang="sr-Cyrl-RS" sz="2400" dirty="0" smtClean="0"/>
              <a:t> (мишићно ткиво, масно ткиво)</a:t>
            </a:r>
          </a:p>
          <a:p>
            <a:r>
              <a:rPr lang="sr-Cyrl-RS" sz="2400" dirty="0" smtClean="0"/>
              <a:t>регулација гликемије</a:t>
            </a:r>
          </a:p>
          <a:p>
            <a:r>
              <a:rPr lang="sr-Cyrl-RS" sz="2400" dirty="0" smtClean="0"/>
              <a:t>регулација инсулинемије</a:t>
            </a:r>
          </a:p>
          <a:p>
            <a:r>
              <a:rPr lang="sr-Cyrl-RS" sz="2400" dirty="0" smtClean="0"/>
              <a:t>регулација липидног статуса</a:t>
            </a:r>
          </a:p>
          <a:p>
            <a:r>
              <a:rPr lang="sr-Cyrl-RS" sz="2400" dirty="0" smtClean="0"/>
              <a:t>превенција настанка шећерне болести</a:t>
            </a:r>
          </a:p>
          <a:p>
            <a:r>
              <a:rPr lang="sr-Cyrl-RS" sz="2400" dirty="0" smtClean="0"/>
              <a:t>терапијски третман </a:t>
            </a:r>
            <a:r>
              <a:rPr lang="sr-Cyrl-RS" sz="2400" dirty="0" smtClean="0"/>
              <a:t>шећерне болести</a:t>
            </a:r>
          </a:p>
          <a:p>
            <a:pPr>
              <a:buNone/>
            </a:pPr>
            <a:endParaRPr lang="sr-Cyrl-R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на телесну масу</a:t>
            </a:r>
            <a:endParaRPr lang="en-US" sz="2800" dirty="0"/>
          </a:p>
        </p:txBody>
      </p:sp>
      <p:pic>
        <p:nvPicPr>
          <p:cNvPr id="22530" name="Picture 2" descr="D:\Users\Gvozden Rosic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929618" cy="5162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D:\Users\Gvozden Rosic\Desktop\slide_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на смањење инсулинске резистенције</a:t>
            </a:r>
            <a:endParaRPr lang="en-US" sz="2800" dirty="0"/>
          </a:p>
        </p:txBody>
      </p:sp>
      <p:pic>
        <p:nvPicPr>
          <p:cNvPr id="24578" name="Picture 2" descr="D:\Users\Gvozden Rosic\Desktop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721497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на инциденцу шећерне болести</a:t>
            </a:r>
            <a:endParaRPr lang="en-US" sz="2800" dirty="0"/>
          </a:p>
        </p:txBody>
      </p:sp>
      <p:pic>
        <p:nvPicPr>
          <p:cNvPr id="23554" name="Picture 2" descr="D:\Users\Gvozden Rosic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215106" cy="490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Users\Gvozden Rosic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572428" cy="5140513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/>
              <a:t>Утицај физичке активности </a:t>
            </a:r>
            <a:r>
              <a:rPr lang="sr-Cyrl-RS" sz="2800" smtClean="0"/>
              <a:t>на промене</a:t>
            </a:r>
            <a:r>
              <a:rPr lang="sr-Latn-RS" sz="2800" smtClean="0"/>
              <a:t> </a:t>
            </a:r>
            <a:r>
              <a:rPr lang="sr-Cyrl-RS" sz="2800" smtClean="0"/>
              <a:t>липидног</a:t>
            </a:r>
            <a:r>
              <a:rPr lang="sr-Latn-RS" sz="2800" smtClean="0"/>
              <a:t> </a:t>
            </a:r>
            <a:r>
              <a:rPr lang="sr-Cyrl-RS" sz="2800" smtClean="0"/>
              <a:t>статуса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14300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Механизам утицаја умерене физичке активности на спречавање настанка метаболичког синдрома</a:t>
            </a:r>
            <a:endParaRPr lang="en-US" sz="2800" dirty="0"/>
          </a:p>
        </p:txBody>
      </p:sp>
      <p:pic>
        <p:nvPicPr>
          <p:cNvPr id="25602" name="Picture 2" descr="D:\Users\Gvozden Rosic\Desktop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6786591" cy="5572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406</Words>
  <Application>Microsoft Office PowerPoint</Application>
  <PresentationFormat>On-screen Show (4:3)</PresentationFormat>
  <Paragraphs>86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Физичка активност и здравље</vt:lpstr>
      <vt:lpstr>Утицај умерене физичке активности на антропометријске параметре и метаболички статус </vt:lpstr>
      <vt:lpstr>Утицај физичке активности на телесну масу</vt:lpstr>
      <vt:lpstr>Slide 5</vt:lpstr>
      <vt:lpstr>Утицај физичке активности на смањење инсулинске резистенције</vt:lpstr>
      <vt:lpstr>Утицај физичке активности на инциденцу шећерне болести</vt:lpstr>
      <vt:lpstr>Утицај физичке активности на промене липидног статуса</vt:lpstr>
      <vt:lpstr>Механизам утицаја умерене физичке активности на спречавање настанка метаболичког синдрома</vt:lpstr>
      <vt:lpstr>Утицај физичке активности на кардио-респираторни систем</vt:lpstr>
      <vt:lpstr>Slide 11</vt:lpstr>
      <vt:lpstr>Slide 12</vt:lpstr>
      <vt:lpstr>Утицај умерене физичке активности на величину коронарног протока</vt:lpstr>
      <vt:lpstr>Slide 14</vt:lpstr>
      <vt:lpstr>Облици испољавања корисних ефеката умерене физичке активности на ЦНС</vt:lpstr>
      <vt:lpstr>Slide 16</vt:lpstr>
      <vt:lpstr>Slide 17</vt:lpstr>
      <vt:lpstr>Slide 18</vt:lpstr>
      <vt:lpstr>Механизми неуропротективног дејства физичке активности </vt:lpstr>
      <vt:lpstr>Утицај физичке активности на поједине факторе ризика у ЦНС-у</vt:lpstr>
      <vt:lpstr>Slide 21</vt:lpstr>
      <vt:lpstr>Slide 22</vt:lpstr>
      <vt:lpstr>Нежељени ефекти прекомерне физичке активности у КВС-у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33</cp:revision>
  <dcterms:created xsi:type="dcterms:W3CDTF">2018-10-02T08:59:16Z</dcterms:created>
  <dcterms:modified xsi:type="dcterms:W3CDTF">2018-10-02T11:55:17Z</dcterms:modified>
</cp:coreProperties>
</file>